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4" r:id="rId4"/>
    <p:sldId id="263" r:id="rId5"/>
    <p:sldId id="260" r:id="rId6"/>
    <p:sldId id="265" r:id="rId7"/>
    <p:sldId id="266" r:id="rId8"/>
    <p:sldId id="268" r:id="rId9"/>
    <p:sldId id="267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60" autoAdjust="0"/>
  </p:normalViewPr>
  <p:slideViewPr>
    <p:cSldViewPr>
      <p:cViewPr varScale="1">
        <p:scale>
          <a:sx n="51" d="100"/>
          <a:sy n="51" d="100"/>
        </p:scale>
        <p:origin x="-124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3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5" y="3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5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53FDA7B-2112-4B8C-BD4A-7C22D3CFF1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3251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3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5" y="3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5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4316113-6A4D-45A6-A429-CAC5870D50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559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655A96-9CF6-4C42-9DF3-1E10236FFB1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4000">
                <a:latin typeface="Frutiger LT Std 45 Light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Frutiger LT Std 45 Light" pitchFamily="34" charset="0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12" name="Date Placeholder 1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90600" y="6245225"/>
            <a:ext cx="19018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ooter Placeholder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68688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6A80838-A0C1-4693-BD18-5AF1CB442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4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3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44475"/>
            <a:ext cx="2190750" cy="6461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44475"/>
            <a:ext cx="6419850" cy="6461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69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52400" y="244475"/>
            <a:ext cx="8763000" cy="6461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3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 b="0">
                <a:effectLst/>
                <a:latin typeface="Frutiger LT Std 45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="0">
                <a:effectLst/>
                <a:latin typeface="Frutiger LT Std 45 Light" pitchFamily="34" charset="0"/>
              </a:defRPr>
            </a:lvl1pPr>
            <a:lvl2pPr>
              <a:defRPr sz="3600" b="0">
                <a:effectLst/>
                <a:latin typeface="Frutiger LT Std 45 Light" pitchFamily="34" charset="0"/>
              </a:defRPr>
            </a:lvl2pPr>
            <a:lvl3pPr>
              <a:defRPr sz="3600">
                <a:effectLst/>
                <a:latin typeface="Frutiger LT Std 45 Light" pitchFamily="34" charset="0"/>
              </a:defRPr>
            </a:lvl3pPr>
            <a:lvl4pPr>
              <a:defRPr sz="3600">
                <a:effectLst/>
                <a:latin typeface="Frutiger LT Std 45 Light" pitchFamily="34" charset="0"/>
              </a:defRPr>
            </a:lvl4pPr>
            <a:lvl5pPr>
              <a:defRPr sz="3600">
                <a:effectLst/>
                <a:latin typeface="Frutiger LT Std 45 Ligh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5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607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305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2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3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86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148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700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52400" y="244475"/>
            <a:ext cx="86899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639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52400" y="1905000"/>
            <a:ext cx="8763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1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/>
      <p:bldP spid="16399" grpId="0" build="p">
        <p:tmplLst>
          <p:tmpl lvl="1"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3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5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"/>
                          </p:val>
                        </p:tav>
                        <p:tav tm="100000">
                          <p:val>
                            <p:strVal val="#ppt_w*.05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*.05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639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.4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decel="50000" fill="hold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2"/>
                          </p:val>
                        </p:tav>
                        <p:tav tm="100000">
                          <p:val>
                            <p:strVal val="#ppt_y+.1"/>
                          </p:val>
                        </p:tav>
                      </p:tavLst>
                    </p:anim>
                    <p:anim calcmode="lin" valueType="num">
                      <p:cBhvr>
                        <p:cTn dur="500" accel="50000" fill="hold">
                          <p:stCondLst>
                            <p:cond delay="500"/>
                          </p:stCondLst>
                        </p:cTn>
                        <p:tgtEl>
                          <p:spTgt spid="163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fade">
                      <p:cBhvr>
                        <p:cTn dur="1000" decel="50000">
                          <p:stCondLst>
                            <p:cond delay="0"/>
                          </p:stCondLst>
                        </p:cTn>
                        <p:tgtEl>
                          <p:spTgt spid="163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3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3820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5400" i="1" dirty="0" smtClean="0">
                <a:effectLst/>
              </a:rPr>
              <a:t>The Resurrection – a Game-Changer</a:t>
            </a:r>
            <a:endParaRPr lang="en-US" sz="5400" b="0" i="1" dirty="0" smtClean="0"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Luke 24:1-11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>
              <a:buFont typeface="Arial" pitchFamily="34" charset="0"/>
              <a:buChar char="•"/>
            </a:pPr>
            <a:r>
              <a:rPr lang="en-US" sz="4800" dirty="0" smtClean="0"/>
              <a:t>What changed the nonsense, the fear, to faith?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dirty="0" smtClean="0"/>
              <a:t>Game-changer:</a:t>
            </a:r>
          </a:p>
          <a:p>
            <a:pPr marL="742950" indent="-7429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 smtClean="0"/>
              <a:t>women. (v 24:6-8; Mt 17:22, Mk 9:51)</a:t>
            </a:r>
          </a:p>
          <a:p>
            <a:pPr marL="1143000" lvl="1" indent="-742950"/>
            <a:r>
              <a:rPr lang="en-US" dirty="0" smtClean="0"/>
              <a:t>24:11; </a:t>
            </a:r>
            <a:r>
              <a:rPr lang="en-US" dirty="0" smtClean="0"/>
              <a:t>nonsense to Easter </a:t>
            </a:r>
            <a:r>
              <a:rPr lang="en-US" dirty="0" smtClean="0"/>
              <a:t>Sunday!</a:t>
            </a:r>
          </a:p>
        </p:txBody>
      </p:sp>
    </p:spTree>
    <p:extLst>
      <p:ext uri="{BB962C8B-B14F-4D97-AF65-F5344CB8AC3E}">
        <p14:creationId xmlns:p14="http://schemas.microsoft.com/office/powerpoint/2010/main" val="93059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Resurrection forces a look-back to the meaning of the cross.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cross mean when one considers it after the resurrection of the one who died upon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The Risen One is the Only Begotten Son.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dirty="0" smtClean="0"/>
              <a:t>Jesus Christ, the exact representation.</a:t>
            </a:r>
          </a:p>
          <a:p>
            <a:pPr lvl="2"/>
            <a:r>
              <a:rPr lang="en-US" u="sng" dirty="0" smtClean="0"/>
              <a:t>Hebrews 1:1-5</a:t>
            </a:r>
            <a:r>
              <a:rPr lang="en-US" dirty="0" smtClean="0"/>
              <a:t>,</a:t>
            </a:r>
          </a:p>
          <a:p>
            <a:pPr lvl="2"/>
            <a:r>
              <a:rPr lang="en-US" u="sng" dirty="0"/>
              <a:t>Romans </a:t>
            </a:r>
            <a:r>
              <a:rPr lang="en-US" u="sng" dirty="0" smtClean="0"/>
              <a:t>1:4</a:t>
            </a:r>
            <a:r>
              <a:rPr lang="en-US" dirty="0" smtClean="0"/>
              <a:t> </a:t>
            </a:r>
            <a:endParaRPr lang="en-US" u="sng" dirty="0" smtClean="0"/>
          </a:p>
          <a:p>
            <a:pPr lvl="2"/>
            <a:r>
              <a:rPr lang="en-US" dirty="0" smtClean="0"/>
              <a:t>Modern day authors – </a:t>
            </a:r>
          </a:p>
          <a:p>
            <a:pPr lvl="3"/>
            <a:r>
              <a:rPr lang="en-US" dirty="0" smtClean="0"/>
              <a:t>Real name or pen name?</a:t>
            </a:r>
          </a:p>
        </p:txBody>
      </p:sp>
    </p:spTree>
    <p:extLst>
      <p:ext uri="{BB962C8B-B14F-4D97-AF65-F5344CB8AC3E}">
        <p14:creationId xmlns:p14="http://schemas.microsoft.com/office/powerpoint/2010/main" val="10726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62370"/>
            <a:ext cx="6661351" cy="4536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72284" y="2062370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0000"/>
                </a:solidFill>
              </a:rPr>
              <a:t>God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2154704"/>
            <a:ext cx="160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People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2"/>
            </a:pPr>
            <a:r>
              <a:rPr lang="en-US" sz="4800" dirty="0" smtClean="0"/>
              <a:t>The miracle authenticates.</a:t>
            </a:r>
            <a:br>
              <a:rPr lang="en-US" sz="4800" dirty="0" smtClean="0"/>
            </a:br>
            <a:r>
              <a:rPr lang="en-US" sz="4800" dirty="0" smtClean="0"/>
              <a:t>Luke 5:24, John 3:16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>
              <a:buFont typeface="Arial" pitchFamily="34" charset="0"/>
              <a:buChar char="•"/>
            </a:pPr>
            <a:r>
              <a:rPr lang="en-US" dirty="0" smtClean="0"/>
              <a:t>God proves the cross through the resurrection.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Acts 17:30-31</a:t>
            </a:r>
            <a:endParaRPr lang="en-US" dirty="0" smtClean="0"/>
          </a:p>
          <a:p>
            <a:r>
              <a:rPr lang="en-US" dirty="0" smtClean="0"/>
              <a:t>Romans 5:8, Isaiah 53:4-6</a:t>
            </a:r>
          </a:p>
          <a:p>
            <a:r>
              <a:rPr lang="en-US" dirty="0" smtClean="0"/>
              <a:t>John 3:36, Revelation 20:11, 15</a:t>
            </a:r>
          </a:p>
          <a:p>
            <a:endParaRPr lang="en-US" dirty="0"/>
          </a:p>
          <a:p>
            <a:r>
              <a:rPr lang="en-US" dirty="0" smtClean="0"/>
              <a:t>God proves that He must judge sin in the resurrection. God having furnished proof, man is called to repent.</a:t>
            </a:r>
          </a:p>
        </p:txBody>
      </p:sp>
    </p:spTree>
    <p:extLst>
      <p:ext uri="{BB962C8B-B14F-4D97-AF65-F5344CB8AC3E}">
        <p14:creationId xmlns:p14="http://schemas.microsoft.com/office/powerpoint/2010/main" val="1979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3"/>
            </a:pPr>
            <a:r>
              <a:rPr lang="en-US" dirty="0" smtClean="0"/>
              <a:t>Christ lives eternally as the firstborn of the dead.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Christ died:</a:t>
            </a:r>
          </a:p>
          <a:p>
            <a:pPr lvl="1"/>
            <a:r>
              <a:rPr lang="en-US" dirty="0" smtClean="0"/>
              <a:t>Christ is risen from the dead.</a:t>
            </a:r>
          </a:p>
          <a:p>
            <a:pPr lvl="1"/>
            <a:r>
              <a:rPr lang="en-US" dirty="0" smtClean="0"/>
              <a:t>He is the firstborn who gives life to those who follow Him.</a:t>
            </a:r>
          </a:p>
          <a:p>
            <a:pPr lvl="2"/>
            <a:r>
              <a:rPr lang="en-US" u="sng" dirty="0" smtClean="0"/>
              <a:t>Colossians 1:18</a:t>
            </a:r>
            <a:endParaRPr lang="en-US" dirty="0"/>
          </a:p>
          <a:p>
            <a:pPr lvl="2"/>
            <a:r>
              <a:rPr lang="en-US" dirty="0" smtClean="0"/>
              <a:t>Revelation 1:5</a:t>
            </a:r>
          </a:p>
          <a:p>
            <a:pPr lvl="2"/>
            <a:r>
              <a:rPr lang="en-US" u="sng" dirty="0" smtClean="0"/>
              <a:t>Romans </a:t>
            </a:r>
            <a:r>
              <a:rPr lang="en-US" u="sng" dirty="0"/>
              <a:t>8:29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3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4"/>
            </a:pPr>
            <a:r>
              <a:rPr lang="en-US" sz="4800" dirty="0" smtClean="0"/>
              <a:t>After resurrection, we are “in Christ” not “in Adam.”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1 Corinthians 15:20-22</a:t>
            </a:r>
          </a:p>
          <a:p>
            <a:pPr lvl="1"/>
            <a:r>
              <a:rPr lang="en-US" dirty="0" smtClean="0"/>
              <a:t>1 Corinthians 15:45-49</a:t>
            </a:r>
          </a:p>
          <a:p>
            <a:pPr marL="628650" indent="-571500"/>
            <a:r>
              <a:rPr lang="en-US" u="sng" dirty="0" smtClean="0"/>
              <a:t>2 Corinthians 5:17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66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en-US" sz="4400" dirty="0" smtClean="0"/>
              <a:t>After the resurrection, life is given purpose and meaning.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2 Corinthians 5:14-15</a:t>
            </a:r>
          </a:p>
          <a:p>
            <a:r>
              <a:rPr lang="en-US" u="sng" smtClean="0"/>
              <a:t>Galatians 2:20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936822257"/>
      </p:ext>
    </p:extLst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6">
      <a:dk1>
        <a:srgbClr val="48486A"/>
      </a:dk1>
      <a:lt1>
        <a:srgbClr val="FFFFFF"/>
      </a:lt1>
      <a:dk2>
        <a:srgbClr val="000099"/>
      </a:dk2>
      <a:lt2>
        <a:srgbClr val="F8F8F8"/>
      </a:lt2>
      <a:accent1>
        <a:srgbClr val="6699FF"/>
      </a:accent1>
      <a:accent2>
        <a:srgbClr val="0000FF"/>
      </a:accent2>
      <a:accent3>
        <a:srgbClr val="AAAACA"/>
      </a:accent3>
      <a:accent4>
        <a:srgbClr val="DADADA"/>
      </a:accent4>
      <a:accent5>
        <a:srgbClr val="B8CAFF"/>
      </a:accent5>
      <a:accent6>
        <a:srgbClr val="0000E7"/>
      </a:accent6>
      <a:hlink>
        <a:srgbClr val="3DCCFF"/>
      </a:hlink>
      <a:folHlink>
        <a:srgbClr val="CCECFF"/>
      </a:folHlink>
    </a:clrScheme>
    <a:fontScheme name="Glass 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14470</TotalTime>
  <Words>226</Words>
  <Application>Microsoft Office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Glass Layers</vt:lpstr>
      <vt:lpstr> The Resurrection – a Game-Changer</vt:lpstr>
      <vt:lpstr>What changed the nonsense, the fear, to faith?</vt:lpstr>
      <vt:lpstr>Resurrection forces a look-back to the meaning of the cross.</vt:lpstr>
      <vt:lpstr>The Risen One is the Only Begotten Son.</vt:lpstr>
      <vt:lpstr>The miracle authenticates. Luke 5:24, John 3:16</vt:lpstr>
      <vt:lpstr>God proves the cross through the resurrection.</vt:lpstr>
      <vt:lpstr>Christ lives eternally as the firstborn of the dead.</vt:lpstr>
      <vt:lpstr>After resurrection, we are “in Christ” not “in Adam.”</vt:lpstr>
      <vt:lpstr>After the resurrection, life is given purpose and meaning.</vt:lpstr>
    </vt:vector>
  </TitlesOfParts>
  <Company>Bethany Lane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Kip Smith</dc:creator>
  <cp:lastModifiedBy>Kip Smith</cp:lastModifiedBy>
  <cp:revision>235</cp:revision>
  <cp:lastPrinted>2013-03-31T12:20:56Z</cp:lastPrinted>
  <dcterms:created xsi:type="dcterms:W3CDTF">2005-12-18T19:26:20Z</dcterms:created>
  <dcterms:modified xsi:type="dcterms:W3CDTF">2013-03-31T12:24:44Z</dcterms:modified>
</cp:coreProperties>
</file>