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72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1" r:id="rId4"/>
    <p:sldId id="269" r:id="rId5"/>
    <p:sldId id="277" r:id="rId6"/>
    <p:sldId id="272" r:id="rId7"/>
    <p:sldId id="264" r:id="rId8"/>
    <p:sldId id="265" r:id="rId9"/>
    <p:sldId id="278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Sermon Worksheet - December 25, 2005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53FDA7B-2112-4B8C-BD4A-7C22D3CFF1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532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Sermon Worksheet - December 25, 2005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4316113-6A4D-45A6-A429-CAC5870D50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25559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Sermon Worksheet - December 25, 2005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655A96-9CF6-4C42-9DF3-1E10236FFB1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Date Placeholder 1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90604" y="6245225"/>
            <a:ext cx="1901825" cy="4762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68688" y="6245225"/>
            <a:ext cx="2895600" cy="4762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937379" y="6245225"/>
            <a:ext cx="1901825" cy="4762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6A80838-A0C1-4693-BD18-5AF1CB442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764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43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44476"/>
            <a:ext cx="2190750" cy="646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44476"/>
            <a:ext cx="6419850" cy="646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369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244476"/>
            <a:ext cx="8763000" cy="646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7435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B179-D671-4CF6-BFA4-20C399F362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F11B9-64B2-43BC-B94F-6218BDB8014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176655"/>
      </p:ext>
    </p:extLst>
  </p:cSld>
  <p:clrMapOvr>
    <a:masterClrMapping/>
  </p:clrMapOvr>
  <p:transition advTm="10437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90DF7-4F98-485D-83DC-79195A23CC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4F06-A08F-4104-BDEB-D25DDBFE2A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971610"/>
      </p:ext>
    </p:extLst>
  </p:cSld>
  <p:clrMapOvr>
    <a:masterClrMapping/>
  </p:clrMapOvr>
  <p:transition advTm="10437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A75B1-30D7-4553-9C20-D01F43A67C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162E9-50D7-4A59-99EA-6FBB2255D7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358793"/>
      </p:ext>
    </p:extLst>
  </p:cSld>
  <p:clrMapOvr>
    <a:masterClrMapping/>
  </p:clrMapOvr>
  <p:transition advTm="10437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63663-21CC-4281-80F4-2486BBFE6E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243BE-C825-4AC0-8435-B418D12B40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270596"/>
      </p:ext>
    </p:extLst>
  </p:cSld>
  <p:clrMapOvr>
    <a:masterClrMapping/>
  </p:clrMapOvr>
  <p:transition advTm="10437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5E2D-8B35-4B05-A069-7DEB5657FEA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0095-9DC5-4C5D-BBA7-BE4F98331C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04965"/>
      </p:ext>
    </p:extLst>
  </p:cSld>
  <p:clrMapOvr>
    <a:masterClrMapping/>
  </p:clrMapOvr>
  <p:transition advTm="10437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045F-C99A-453A-917B-082185A7EA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49255-082F-4672-8918-746FB245CB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351455"/>
      </p:ext>
    </p:extLst>
  </p:cSld>
  <p:clrMapOvr>
    <a:masterClrMapping/>
  </p:clrMapOvr>
  <p:transition advTm="10437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5A9F-3AA3-46CB-90E7-52DDD46B85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7471-A947-4930-A798-A4DD93A665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73511"/>
      </p:ext>
    </p:extLst>
  </p:cSld>
  <p:clrMapOvr>
    <a:masterClrMapping/>
  </p:clrMapOvr>
  <p:transition advTm="10437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05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26655-16A3-4DC0-A5AD-866F8245E7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158A2-2E0C-4362-BC5B-4941DCC463C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937149"/>
      </p:ext>
    </p:extLst>
  </p:cSld>
  <p:clrMapOvr>
    <a:masterClrMapping/>
  </p:clrMapOvr>
  <p:transition advTm="10437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05CB-F70D-4927-A5A8-14DA7A0B5D5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A298D-5725-4029-9955-6DF84C56EB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730365"/>
      </p:ext>
    </p:extLst>
  </p:cSld>
  <p:clrMapOvr>
    <a:masterClrMapping/>
  </p:clrMapOvr>
  <p:transition advTm="10437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2322-0E1A-4DDB-A110-6794CBF5F5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C2E-EF8C-4409-B85D-1672CB558A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532859"/>
      </p:ext>
    </p:extLst>
  </p:cSld>
  <p:clrMapOvr>
    <a:masterClrMapping/>
  </p:clrMapOvr>
  <p:transition advTm="10437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06D6-A18B-4937-8AAC-ADC4544120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BB18B-70AD-4782-AA92-8BBAE8250A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918868"/>
      </p:ext>
    </p:extLst>
  </p:cSld>
  <p:clrMapOvr>
    <a:masterClrMapping/>
  </p:clrMapOvr>
  <p:transition advTm="10437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8607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092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13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81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9286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8148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1700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16400" name="Picture 1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5888"/>
            <a:ext cx="8839200" cy="651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4" y="244476"/>
            <a:ext cx="85375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639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52400" y="19050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E361CF5-C7CD-4B58-BCA5-A81CE591D0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03783940-2B43-4A64-8F50-7861F68E1177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96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Tm="10437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5400" i="1" dirty="0" smtClean="0">
                <a:latin typeface="Frutiger LT Std 45 Light" pitchFamily="34" charset="0"/>
              </a:rPr>
              <a:t>Spiritual Gifts – </a:t>
            </a:r>
            <a:r>
              <a:rPr lang="en-US" sz="5400" i="1" dirty="0" smtClean="0">
                <a:latin typeface="Frutiger LT Std 45 Light" pitchFamily="34" charset="0"/>
              </a:rPr>
              <a:t/>
            </a:r>
            <a:br>
              <a:rPr lang="en-US" sz="5400" i="1" dirty="0" smtClean="0">
                <a:latin typeface="Frutiger LT Std 45 Light" pitchFamily="34" charset="0"/>
              </a:rPr>
            </a:br>
            <a:r>
              <a:rPr lang="en-US" sz="5400" i="1" dirty="0" smtClean="0">
                <a:latin typeface="Frutiger LT Std 45 Light" pitchFamily="34" charset="0"/>
              </a:rPr>
              <a:t>Are </a:t>
            </a:r>
            <a:r>
              <a:rPr lang="en-US" sz="5400" i="1" dirty="0" smtClean="0">
                <a:latin typeface="Frutiger LT Std 45 Light" pitchFamily="34" charset="0"/>
              </a:rPr>
              <a:t>you using yours?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  <a:latin typeface="Frutiger LT Std 45 Light" pitchFamily="34" charset="0"/>
              </a:rPr>
              <a:t>Matthew 25:14 - 29</a:t>
            </a:r>
            <a:endParaRPr lang="en-US" sz="3600" dirty="0" smtClean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 smtClean="0">
                <a:latin typeface="Frutiger LT Std 45 Light" pitchFamily="34" charset="0"/>
              </a:rPr>
              <a:t>What are </a:t>
            </a:r>
            <a:r>
              <a:rPr lang="en-US" sz="5400" b="0" dirty="0" smtClean="0">
                <a:latin typeface="Frutiger LT Std 45 Light" pitchFamily="34" charset="0"/>
              </a:rPr>
              <a:t>“</a:t>
            </a:r>
            <a:r>
              <a:rPr lang="en-US" sz="5400" b="0" dirty="0" smtClean="0">
                <a:latin typeface="Frutiger LT Std 45 Light" pitchFamily="34" charset="0"/>
              </a:rPr>
              <a:t>spiritual gifts”?</a:t>
            </a:r>
            <a:endParaRPr lang="en-US" sz="5400" b="0" dirty="0">
              <a:latin typeface="Frutiger LT Std 45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0" dirty="0" smtClean="0">
                <a:effectLst/>
                <a:latin typeface="Frutiger LT Std 45 Light" pitchFamily="34" charset="0"/>
              </a:rPr>
              <a:t>Spiritual gifts – divine endowments and </a:t>
            </a:r>
            <a:r>
              <a:rPr lang="en-US" sz="3600" b="0" dirty="0" err="1" smtClean="0">
                <a:effectLst/>
                <a:latin typeface="Frutiger LT Std 45 Light" pitchFamily="34" charset="0"/>
              </a:rPr>
              <a:t>enablements</a:t>
            </a:r>
            <a:r>
              <a:rPr lang="en-US" sz="3600" b="0" dirty="0">
                <a:effectLst/>
                <a:latin typeface="Frutiger LT Std 45 Light" pitchFamily="34" charset="0"/>
              </a:rPr>
              <a:t> [God-given abilities]</a:t>
            </a:r>
            <a:r>
              <a:rPr lang="en-US" sz="3600" b="0" dirty="0" smtClean="0">
                <a:effectLst/>
                <a:latin typeface="Frutiger LT Std 45 Light" pitchFamily="34" charset="0"/>
              </a:rPr>
              <a:t> given to every believer for the purpose of serving and encouraging the Body of Christ.</a:t>
            </a:r>
          </a:p>
          <a:p>
            <a:pPr marL="857250" lvl="2" indent="0">
              <a:buNone/>
            </a:pPr>
            <a:r>
              <a:rPr lang="en-US" sz="3600" i="1" dirty="0" smtClean="0">
                <a:effectLst/>
                <a:latin typeface="Frutiger LT Std 45 Light" pitchFamily="34" charset="0"/>
              </a:rPr>
              <a:t>(Uniquely You </a:t>
            </a:r>
            <a:r>
              <a:rPr lang="en-US" sz="3600" dirty="0" smtClean="0">
                <a:effectLst/>
                <a:latin typeface="Frutiger LT Std 45 Light" pitchFamily="34" charset="0"/>
              </a:rPr>
              <a:t>– Dr. </a:t>
            </a:r>
            <a:r>
              <a:rPr lang="en-US" sz="3600" dirty="0" err="1" smtClean="0">
                <a:effectLst/>
                <a:latin typeface="Frutiger LT Std 45 Light" pitchFamily="34" charset="0"/>
              </a:rPr>
              <a:t>Mels</a:t>
            </a:r>
            <a:r>
              <a:rPr lang="en-US" sz="3600" dirty="0" smtClean="0">
                <a:effectLst/>
                <a:latin typeface="Frutiger LT Std 45 Light" pitchFamily="34" charset="0"/>
              </a:rPr>
              <a:t> </a:t>
            </a:r>
            <a:r>
              <a:rPr lang="en-US" sz="3600" dirty="0" err="1" smtClean="0">
                <a:effectLst/>
                <a:latin typeface="Frutiger LT Std 45 Light" pitchFamily="34" charset="0"/>
              </a:rPr>
              <a:t>Carbonell</a:t>
            </a:r>
            <a:r>
              <a:rPr lang="en-US" sz="3600" dirty="0" smtClean="0">
                <a:effectLst/>
                <a:latin typeface="Frutiger LT Std 45 Light" pitchFamily="34" charset="0"/>
              </a:rPr>
              <a:t>)</a:t>
            </a:r>
            <a:endParaRPr lang="en-US" sz="3600" dirty="0">
              <a:effectLst/>
              <a:latin typeface="Frutiger LT Std 4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8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5400" b="0" dirty="0" smtClean="0">
                <a:latin typeface="Frutiger LT Std 45 Light" pitchFamily="34" charset="0"/>
              </a:rPr>
              <a:t> We </a:t>
            </a:r>
            <a:r>
              <a:rPr lang="en-US" sz="5400" b="0" dirty="0">
                <a:latin typeface="Frutiger LT Std 45 Light" pitchFamily="34" charset="0"/>
              </a:rPr>
              <a:t>are </a:t>
            </a:r>
            <a:r>
              <a:rPr lang="en-US" sz="5400" b="0" dirty="0" smtClean="0">
                <a:latin typeface="Frutiger LT Std 45 Light" pitchFamily="34" charset="0"/>
              </a:rPr>
              <a:t>created </a:t>
            </a:r>
            <a:r>
              <a:rPr lang="en-US" sz="5400" b="0" dirty="0">
                <a:latin typeface="Frutiger LT Std 45 Light" pitchFamily="34" charset="0"/>
              </a:rPr>
              <a:t>by God </a:t>
            </a:r>
            <a:r>
              <a:rPr lang="en-US" sz="5400" b="0" dirty="0" smtClean="0">
                <a:latin typeface="Frutiger LT Std 45 Light" pitchFamily="34" charset="0"/>
              </a:rPr>
              <a:t>to uniquely serve Him.</a:t>
            </a:r>
            <a:endParaRPr lang="en-US" sz="5400" b="0" dirty="0">
              <a:latin typeface="Frutiger LT Std 45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915400" cy="4495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3600" b="0" dirty="0" smtClean="0">
                <a:latin typeface="Frutiger LT Std 45 Light" pitchFamily="34" charset="0"/>
              </a:rPr>
              <a:t>Each </a:t>
            </a:r>
            <a:r>
              <a:rPr lang="en-US" sz="3600" b="0" dirty="0">
                <a:latin typeface="Frutiger LT Std 45 Light" pitchFamily="34" charset="0"/>
              </a:rPr>
              <a:t>servant (believer) is given </a:t>
            </a:r>
            <a:r>
              <a:rPr lang="en-US" sz="3600" b="0" dirty="0" smtClean="0">
                <a:latin typeface="Frutiger LT Std 45 Light" pitchFamily="34" charset="0"/>
              </a:rPr>
              <a:t>a gift </a:t>
            </a:r>
            <a:r>
              <a:rPr lang="en-US" sz="3600" b="0" dirty="0">
                <a:latin typeface="Frutiger LT Std 45 Light" pitchFamily="34" charset="0"/>
              </a:rPr>
              <a:t>to serve </a:t>
            </a:r>
            <a:r>
              <a:rPr lang="en-US" sz="3600" b="0" dirty="0" smtClean="0">
                <a:latin typeface="Frutiger LT Std 45 Light" pitchFamily="34" charset="0"/>
              </a:rPr>
              <a:t>the master (God) </a:t>
            </a:r>
            <a:r>
              <a:rPr lang="en-US" sz="3600" b="0" dirty="0">
                <a:latin typeface="Frutiger LT Std 45 Light" pitchFamily="34" charset="0"/>
              </a:rPr>
              <a:t>with</a:t>
            </a:r>
            <a:r>
              <a:rPr lang="en-US" sz="3600" b="0" dirty="0" smtClean="0">
                <a:latin typeface="Frutiger LT Std 45 Light" pitchFamily="34" charset="0"/>
              </a:rPr>
              <a:t>. V 25:15</a:t>
            </a:r>
            <a:endParaRPr lang="en-US" sz="3600" b="0" dirty="0">
              <a:latin typeface="Frutiger LT Std 45 Light" pitchFamily="34" charset="0"/>
            </a:endParaRPr>
          </a:p>
          <a:p>
            <a:pPr marL="914400" lvl="1" indent="-514350"/>
            <a:r>
              <a:rPr lang="en-US" sz="3600" b="0" dirty="0" smtClean="0">
                <a:latin typeface="Frutiger LT Std 45 Light" pitchFamily="34" charset="0"/>
              </a:rPr>
              <a:t>1 </a:t>
            </a:r>
            <a:r>
              <a:rPr lang="en-US" sz="3600" b="0" dirty="0">
                <a:latin typeface="Frutiger LT Std 45 Light" pitchFamily="34" charset="0"/>
              </a:rPr>
              <a:t>Corinthians 12:7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0" dirty="0" smtClean="0">
                <a:latin typeface="Frutiger LT Std 45 Light" pitchFamily="34" charset="0"/>
              </a:rPr>
              <a:t>Gifts according to unique makeup.</a:t>
            </a:r>
          </a:p>
          <a:p>
            <a:pPr lvl="1"/>
            <a:r>
              <a:rPr lang="en-US" sz="3600" b="0" dirty="0" smtClean="0">
                <a:latin typeface="Frutiger LT Std 45 Light" pitchFamily="34" charset="0"/>
              </a:rPr>
              <a:t>According </a:t>
            </a:r>
            <a:r>
              <a:rPr lang="en-US" sz="3600" b="0" dirty="0">
                <a:latin typeface="Frutiger LT Std 45 Light" pitchFamily="34" charset="0"/>
              </a:rPr>
              <a:t>to ability. V 25:15 </a:t>
            </a:r>
          </a:p>
        </p:txBody>
      </p:sp>
    </p:spTree>
    <p:extLst>
      <p:ext uri="{BB962C8B-B14F-4D97-AF65-F5344CB8AC3E}">
        <p14:creationId xmlns:p14="http://schemas.microsoft.com/office/powerpoint/2010/main" xmlns="" val="41320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382000" cy="67403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effectLst/>
                <a:latin typeface="Frutiger LT Std 45 Light" pitchFamily="34" charset="0"/>
                <a:ea typeface="Calibri"/>
                <a:cs typeface="Times New Roman"/>
              </a:rPr>
              <a:t>All believers have a </a:t>
            </a:r>
            <a:r>
              <a:rPr lang="en-US" sz="3600" b="1" dirty="0">
                <a:effectLst/>
                <a:latin typeface="Frutiger LT Std 45 Light" pitchFamily="34" charset="0"/>
                <a:ea typeface="Calibri"/>
                <a:cs typeface="Times New Roman"/>
              </a:rPr>
              <a:t>S H A P E:</a:t>
            </a:r>
            <a:endParaRPr lang="en-US" sz="3600" dirty="0">
              <a:effectLst/>
              <a:latin typeface="Frutiger LT Std 45 Light" pitchFamily="34" charset="0"/>
              <a:ea typeface="Calibri"/>
              <a:cs typeface="Times New Roman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600" b="1" dirty="0">
                <a:effectLst/>
                <a:latin typeface="Frutiger LT Std 45 Light" pitchFamily="34" charset="0"/>
                <a:ea typeface="Calibri"/>
                <a:cs typeface="Times New Roman"/>
              </a:rPr>
              <a:t>S</a:t>
            </a:r>
            <a:r>
              <a:rPr lang="en-US" sz="3600" dirty="0">
                <a:effectLst/>
                <a:latin typeface="Frutiger LT Std 45 Light" pitchFamily="34" charset="0"/>
                <a:ea typeface="Calibri"/>
                <a:cs typeface="Times New Roman"/>
              </a:rPr>
              <a:t> = Spiritual </a:t>
            </a:r>
            <a:r>
              <a:rPr lang="en-US" sz="3600" dirty="0" smtClean="0">
                <a:effectLst/>
                <a:latin typeface="Frutiger LT Std 45 Light" pitchFamily="34" charset="0"/>
                <a:ea typeface="Calibri"/>
                <a:cs typeface="Times New Roman"/>
              </a:rPr>
              <a:t>gifts (</a:t>
            </a:r>
            <a:r>
              <a:rPr lang="en-US" sz="3600" dirty="0" err="1" smtClean="0">
                <a:effectLst/>
                <a:latin typeface="Frutiger LT Std 45 Light" pitchFamily="34" charset="0"/>
                <a:ea typeface="Calibri"/>
                <a:cs typeface="Times New Roman"/>
              </a:rPr>
              <a:t>enablements</a:t>
            </a:r>
            <a:r>
              <a:rPr lang="en-US" sz="3600" dirty="0" smtClean="0">
                <a:effectLst/>
                <a:latin typeface="Frutiger LT Std 45 Light" pitchFamily="34" charset="0"/>
                <a:ea typeface="Calibri"/>
                <a:cs typeface="Times New Roman"/>
              </a:rPr>
              <a:t> from Holy Spirit)</a:t>
            </a:r>
            <a:endParaRPr lang="en-US" sz="3600" dirty="0">
              <a:effectLst/>
              <a:latin typeface="Frutiger LT Std 45 Light" pitchFamily="34" charset="0"/>
              <a:ea typeface="Calibri"/>
              <a:cs typeface="Times New Roman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600" b="1" dirty="0">
                <a:effectLst/>
                <a:latin typeface="Frutiger LT Std 45 Light" pitchFamily="34" charset="0"/>
                <a:ea typeface="Calibri"/>
                <a:cs typeface="Times New Roman"/>
              </a:rPr>
              <a:t>H</a:t>
            </a:r>
            <a:r>
              <a:rPr lang="en-US" sz="3600" dirty="0">
                <a:effectLst/>
                <a:latin typeface="Frutiger LT Std 45 Light" pitchFamily="34" charset="0"/>
                <a:ea typeface="Calibri"/>
                <a:cs typeface="Times New Roman"/>
              </a:rPr>
              <a:t> = Heart or interest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600" b="1" dirty="0">
                <a:effectLst/>
                <a:latin typeface="Frutiger LT Std 45 Light" pitchFamily="34" charset="0"/>
                <a:ea typeface="Calibri"/>
                <a:cs typeface="Times New Roman"/>
              </a:rPr>
              <a:t>A</a:t>
            </a:r>
            <a:r>
              <a:rPr lang="en-US" sz="3600" dirty="0">
                <a:effectLst/>
                <a:latin typeface="Frutiger LT Std 45 Light" pitchFamily="34" charset="0"/>
                <a:ea typeface="Calibri"/>
                <a:cs typeface="Times New Roman"/>
              </a:rPr>
              <a:t> = Abilities (talents we are born with)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600" b="1" dirty="0">
                <a:effectLst/>
                <a:latin typeface="Frutiger LT Std 45 Light" pitchFamily="34" charset="0"/>
                <a:ea typeface="Calibri"/>
                <a:cs typeface="Times New Roman"/>
              </a:rPr>
              <a:t>P</a:t>
            </a:r>
            <a:r>
              <a:rPr lang="en-US" sz="3600" dirty="0">
                <a:effectLst/>
                <a:latin typeface="Frutiger LT Std 45 Light" pitchFamily="34" charset="0"/>
                <a:ea typeface="Calibri"/>
                <a:cs typeface="Times New Roman"/>
              </a:rPr>
              <a:t> = Personality (extrovert/introvert)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600" b="1" dirty="0">
                <a:effectLst/>
                <a:latin typeface="Frutiger LT Std 45 Light" pitchFamily="34" charset="0"/>
                <a:ea typeface="Calibri"/>
                <a:cs typeface="Times New Roman"/>
              </a:rPr>
              <a:t>E</a:t>
            </a:r>
            <a:r>
              <a:rPr lang="en-US" sz="3600" dirty="0">
                <a:effectLst/>
                <a:latin typeface="Frutiger LT Std 45 Light" pitchFamily="34" charset="0"/>
                <a:ea typeface="Calibri"/>
                <a:cs typeface="Times New Roman"/>
              </a:rPr>
              <a:t> = Experiences (skill set; or our </a:t>
            </a:r>
            <a:r>
              <a:rPr lang="en-US" sz="3600" dirty="0" smtClean="0">
                <a:effectLst/>
                <a:latin typeface="Frutiger LT Std 45 Light" pitchFamily="34" charset="0"/>
                <a:ea typeface="Calibri"/>
                <a:cs typeface="Times New Roman"/>
              </a:rPr>
              <a:t>past pains/issues or joys/successes)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latin typeface="Frutiger LT Std 45 Light" pitchFamily="34" charset="0"/>
                <a:ea typeface="Calibri"/>
                <a:cs typeface="Times New Roman"/>
              </a:rPr>
              <a:t>Each represents a tool God gives us to bear fruit in His name,  and to glorify His name.  </a:t>
            </a:r>
            <a:endParaRPr lang="en-US" sz="3600" u="sng" dirty="0" smtClean="0">
              <a:latin typeface="Frutiger LT Std 45 Light" pitchFamily="34" charset="0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Frutiger LT Std 45 Light" pitchFamily="34" charset="0"/>
                <a:ea typeface="Calibri"/>
                <a:cs typeface="Times New Roman"/>
              </a:rPr>
              <a:t>John </a:t>
            </a:r>
            <a:r>
              <a:rPr lang="en-US" sz="3600" dirty="0">
                <a:latin typeface="Frutiger LT Std 45 Light" pitchFamily="34" charset="0"/>
                <a:ea typeface="Calibri"/>
                <a:cs typeface="Times New Roman"/>
              </a:rPr>
              <a:t>15:8, </a:t>
            </a:r>
            <a:r>
              <a:rPr lang="en-US" sz="3600" dirty="0" smtClean="0">
                <a:latin typeface="Frutiger LT Std 45 Light" pitchFamily="34" charset="0"/>
                <a:ea typeface="Calibri"/>
                <a:cs typeface="Times New Roman"/>
              </a:rPr>
              <a:t>16</a:t>
            </a:r>
            <a:endParaRPr lang="en-US" sz="3600" dirty="0">
              <a:effectLst/>
              <a:latin typeface="Frutiger LT Std 45 Light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4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s3.mm.bing.net/th?id=H.4714191320516242&amp;pid=1.7&amp;w=127&amp;h=137&amp;c=7&amp;rs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4161"/>
            <a:ext cx="4495800" cy="646640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TextBox 1"/>
          <p:cNvSpPr txBox="1"/>
          <p:nvPr/>
        </p:nvSpPr>
        <p:spPr>
          <a:xfrm>
            <a:off x="4800600" y="94161"/>
            <a:ext cx="426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S</a:t>
            </a:r>
            <a:r>
              <a:rPr lang="en-US" sz="5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5400" dirty="0" err="1" smtClean="0">
                <a:solidFill>
                  <a:prstClr val="white"/>
                </a:solidFill>
                <a:latin typeface="Calibri"/>
              </a:rPr>
              <a:t>piritual</a:t>
            </a:r>
            <a:r>
              <a:rPr lang="en-US" sz="5400" dirty="0" smtClean="0">
                <a:solidFill>
                  <a:prstClr val="white"/>
                </a:solidFill>
                <a:latin typeface="Calibri"/>
              </a:rPr>
              <a:t> Gifts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H</a:t>
            </a:r>
            <a:r>
              <a:rPr lang="en-US" sz="5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5400" dirty="0" err="1" smtClean="0">
                <a:solidFill>
                  <a:prstClr val="white"/>
                </a:solidFill>
                <a:latin typeface="Calibri"/>
              </a:rPr>
              <a:t>earts</a:t>
            </a:r>
            <a:r>
              <a:rPr lang="en-US" sz="5400" dirty="0" smtClean="0">
                <a:solidFill>
                  <a:prstClr val="white"/>
                </a:solidFill>
                <a:latin typeface="Calibri"/>
              </a:rPr>
              <a:t> Desire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A</a:t>
            </a:r>
            <a:r>
              <a:rPr lang="en-US" sz="5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5400" dirty="0" err="1" smtClean="0">
                <a:solidFill>
                  <a:prstClr val="white"/>
                </a:solidFill>
                <a:latin typeface="Calibri"/>
              </a:rPr>
              <a:t>bilities</a:t>
            </a:r>
            <a:endParaRPr lang="en-US" sz="5400" dirty="0" smtClean="0">
              <a:solidFill>
                <a:prstClr val="white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P</a:t>
            </a:r>
            <a:r>
              <a:rPr lang="en-US" sz="5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5400" dirty="0" err="1" smtClean="0">
                <a:solidFill>
                  <a:prstClr val="white"/>
                </a:solidFill>
                <a:latin typeface="Calibri"/>
              </a:rPr>
              <a:t>ersonality</a:t>
            </a:r>
            <a:endParaRPr lang="en-US" sz="5400" dirty="0" smtClean="0">
              <a:solidFill>
                <a:prstClr val="white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E</a:t>
            </a:r>
            <a:r>
              <a:rPr lang="en-US" sz="5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5400" dirty="0" err="1" smtClean="0">
                <a:solidFill>
                  <a:prstClr val="white"/>
                </a:solidFill>
                <a:latin typeface="Calibri"/>
              </a:rPr>
              <a:t>xperience</a:t>
            </a:r>
            <a:endParaRPr lang="en-US" sz="54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981909"/>
      </p:ext>
    </p:extLst>
  </p:cSld>
  <p:clrMapOvr>
    <a:masterClrMapping/>
  </p:clrMapOvr>
  <p:transition advTm="10437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5400" dirty="0" smtClean="0">
                <a:effectLst/>
                <a:latin typeface="Frutiger LT Std 45 Light" pitchFamily="34" charset="0"/>
              </a:rPr>
              <a:t> </a:t>
            </a:r>
            <a:r>
              <a:rPr lang="en-US" sz="5400" b="0" dirty="0" smtClean="0">
                <a:effectLst/>
                <a:latin typeface="Frutiger LT Std 45 Light" pitchFamily="34" charset="0"/>
              </a:rPr>
              <a:t>Expected </a:t>
            </a:r>
            <a:r>
              <a:rPr lang="en-US" sz="5400" b="0" dirty="0">
                <a:effectLst/>
                <a:latin typeface="Frutiger LT Std 45 Light" pitchFamily="34" charset="0"/>
              </a:rPr>
              <a:t>to </a:t>
            </a:r>
            <a:r>
              <a:rPr lang="en-US" sz="5400" b="0" dirty="0" smtClean="0">
                <a:effectLst/>
                <a:latin typeface="Frutiger LT Std 45 Light" pitchFamily="34" charset="0"/>
              </a:rPr>
              <a:t>give their best</a:t>
            </a:r>
            <a:r>
              <a:rPr lang="en-US" sz="5400" b="0" dirty="0">
                <a:latin typeface="Frutiger LT Std 45 Light" pitchFamily="34" charset="0"/>
              </a:rPr>
              <a:t> </a:t>
            </a:r>
            <a:r>
              <a:rPr lang="en-US" sz="5400" b="0" dirty="0" smtClean="0">
                <a:latin typeface="Frutiger LT Std 45 Light" pitchFamily="34" charset="0"/>
              </a:rPr>
              <a:t>in service.</a:t>
            </a:r>
            <a:endParaRPr lang="en-US" sz="5400" b="0" dirty="0">
              <a:latin typeface="Frutiger LT Std 45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4572000"/>
          </a:xfrm>
        </p:spPr>
        <p:txBody>
          <a:bodyPr/>
          <a:lstStyle/>
          <a:p>
            <a:r>
              <a:rPr lang="en-US" sz="3600" dirty="0">
                <a:effectLst/>
                <a:latin typeface="Frutiger LT Std 45 Light" pitchFamily="34" charset="0"/>
              </a:rPr>
              <a:t>Immediately, v 16</a:t>
            </a:r>
          </a:p>
          <a:p>
            <a:r>
              <a:rPr lang="en-US" sz="3600" dirty="0" smtClean="0">
                <a:effectLst/>
                <a:latin typeface="Frutiger LT Std 45 Light" pitchFamily="34" charset="0"/>
              </a:rPr>
              <a:t>Doubled,  v </a:t>
            </a:r>
            <a:r>
              <a:rPr lang="en-US" sz="3600" dirty="0">
                <a:effectLst/>
                <a:latin typeface="Frutiger LT Std 45 Light" pitchFamily="34" charset="0"/>
              </a:rPr>
              <a:t>16, 17</a:t>
            </a:r>
          </a:p>
          <a:p>
            <a:r>
              <a:rPr lang="en-US" sz="3600" dirty="0">
                <a:effectLst/>
                <a:latin typeface="Frutiger LT Std 45 Light" pitchFamily="34" charset="0"/>
              </a:rPr>
              <a:t>Commendation is </a:t>
            </a:r>
            <a:r>
              <a:rPr lang="en-US" sz="3600" dirty="0" smtClean="0">
                <a:effectLst/>
                <a:latin typeface="Frutiger LT Std 45 Light" pitchFamily="34" charset="0"/>
              </a:rPr>
              <a:t>identical. </a:t>
            </a:r>
            <a:r>
              <a:rPr lang="en-US" sz="3600" dirty="0">
                <a:effectLst/>
                <a:latin typeface="Frutiger LT Std 45 Light" pitchFamily="34" charset="0"/>
              </a:rPr>
              <a:t>V 21, 23.</a:t>
            </a:r>
          </a:p>
          <a:p>
            <a:r>
              <a:rPr lang="en-US" sz="3600" dirty="0">
                <a:effectLst/>
                <a:latin typeface="Frutiger LT Std 45 Light" pitchFamily="34" charset="0"/>
              </a:rPr>
              <a:t>Severity of the condemnation. </a:t>
            </a:r>
          </a:p>
          <a:p>
            <a:pPr lvl="2"/>
            <a:r>
              <a:rPr lang="en-US" sz="3600" dirty="0">
                <a:effectLst/>
                <a:latin typeface="Frutiger LT Std 45 Light" pitchFamily="34" charset="0"/>
              </a:rPr>
              <a:t>Wicked, lazy, worthless. V 26, 30</a:t>
            </a:r>
          </a:p>
          <a:p>
            <a:pPr lvl="2"/>
            <a:r>
              <a:rPr lang="en-US" sz="3600" dirty="0">
                <a:effectLst/>
                <a:latin typeface="Frutiger LT Std 45 Light" pitchFamily="34" charset="0"/>
              </a:rPr>
              <a:t>Cast him out.  V 30.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0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4" y="244476"/>
            <a:ext cx="8537575" cy="2346324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5400" dirty="0" smtClean="0">
                <a:effectLst/>
              </a:rPr>
              <a:t>  </a:t>
            </a:r>
            <a:r>
              <a:rPr lang="en-US" sz="5400" b="0" dirty="0" smtClean="0">
                <a:effectLst/>
                <a:latin typeface="Frutiger LT Std 45 Light" pitchFamily="34" charset="0"/>
              </a:rPr>
              <a:t>Rewarded </a:t>
            </a:r>
            <a:r>
              <a:rPr lang="en-US" sz="5400" b="0" dirty="0">
                <a:effectLst/>
                <a:latin typeface="Frutiger LT Std 45 Light" pitchFamily="34" charset="0"/>
              </a:rPr>
              <a:t>based on faithful service or lack </a:t>
            </a:r>
            <a:r>
              <a:rPr lang="en-US" sz="5400" b="0" dirty="0" smtClean="0">
                <a:effectLst/>
                <a:latin typeface="Frutiger LT Std 45 Light" pitchFamily="34" charset="0"/>
              </a:rPr>
              <a:t>thereof.</a:t>
            </a:r>
            <a:endParaRPr lang="en-US" sz="5400" b="0" dirty="0">
              <a:latin typeface="Frutiger LT Std 45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971800"/>
            <a:ext cx="8763000" cy="3733800"/>
          </a:xfrm>
        </p:spPr>
        <p:txBody>
          <a:bodyPr/>
          <a:lstStyle/>
          <a:p>
            <a:r>
              <a:rPr lang="en-US" sz="3600" dirty="0">
                <a:latin typeface="Frutiger LT Std 45 Light" pitchFamily="34" charset="0"/>
              </a:rPr>
              <a:t>V 25:19, a “settling of accounts</a:t>
            </a:r>
            <a:r>
              <a:rPr lang="en-US" sz="3600" dirty="0" smtClean="0">
                <a:latin typeface="Frutiger LT Std 45 Light" pitchFamily="34" charset="0"/>
              </a:rPr>
              <a:t>.”</a:t>
            </a:r>
          </a:p>
          <a:p>
            <a:pPr marL="742950" lvl="2" indent="-342900"/>
            <a:r>
              <a:rPr lang="en-US" sz="3600" dirty="0">
                <a:effectLst/>
                <a:latin typeface="Frutiger LT Std 45 Light" pitchFamily="34" charset="0"/>
              </a:rPr>
              <a:t>Not level of success but faithfulness</a:t>
            </a:r>
            <a:r>
              <a:rPr lang="en-US" sz="3600" dirty="0" smtClean="0">
                <a:effectLst/>
                <a:latin typeface="Frutiger LT Std 45 Light" pitchFamily="34" charset="0"/>
              </a:rPr>
              <a:t>.</a:t>
            </a:r>
          </a:p>
          <a:p>
            <a:pPr marL="742950" lvl="2" indent="-342900"/>
            <a:r>
              <a:rPr lang="en-US" sz="3600" dirty="0" smtClean="0">
                <a:effectLst/>
                <a:latin typeface="Frutiger LT Std 45 Light" pitchFamily="34" charset="0"/>
              </a:rPr>
              <a:t>Divine generosity is overflowing.</a:t>
            </a:r>
            <a:endParaRPr lang="en-US" sz="3600" dirty="0">
              <a:effectLst/>
              <a:latin typeface="Frutiger LT Std 45 Light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16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en-US" sz="5400" b="0" dirty="0" smtClean="0">
                <a:effectLst/>
                <a:latin typeface="Frutiger LT Std 45 Light" pitchFamily="34" charset="0"/>
              </a:rPr>
              <a:t>  Faithlessness rewarded</a:t>
            </a:r>
            <a:endParaRPr lang="en-US" sz="5400" b="0" dirty="0">
              <a:effectLst/>
              <a:latin typeface="Frutiger LT Std 45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763000" cy="4495800"/>
          </a:xfrm>
        </p:spPr>
        <p:txBody>
          <a:bodyPr/>
          <a:lstStyle/>
          <a:p>
            <a:pPr lvl="0"/>
            <a:r>
              <a:rPr lang="en-US" sz="3600" b="0" dirty="0">
                <a:effectLst/>
                <a:latin typeface="Frutiger LT Std 45 Light" pitchFamily="34" charset="0"/>
              </a:rPr>
              <a:t>Justification.</a:t>
            </a:r>
          </a:p>
          <a:p>
            <a:pPr lvl="1"/>
            <a:r>
              <a:rPr lang="en-US" sz="3600" b="0" dirty="0">
                <a:effectLst/>
                <a:latin typeface="Frutiger LT Std 45 Light" pitchFamily="34" charset="0"/>
              </a:rPr>
              <a:t>View of master. </a:t>
            </a:r>
            <a:endParaRPr lang="en-US" sz="3600" b="0" dirty="0" smtClean="0">
              <a:effectLst/>
              <a:latin typeface="Frutiger LT Std 45 Light" pitchFamily="34" charset="0"/>
            </a:endParaRPr>
          </a:p>
          <a:p>
            <a:r>
              <a:rPr lang="en-US" sz="3600" b="0" dirty="0" smtClean="0">
                <a:effectLst/>
                <a:latin typeface="Frutiger LT Std 45 Light" pitchFamily="34" charset="0"/>
              </a:rPr>
              <a:t>Blames </a:t>
            </a:r>
            <a:r>
              <a:rPr lang="en-US" sz="3600" b="0" dirty="0">
                <a:effectLst/>
                <a:latin typeface="Frutiger LT Std 45 Light" pitchFamily="34" charset="0"/>
              </a:rPr>
              <a:t>master. </a:t>
            </a:r>
            <a:endParaRPr lang="en-US" sz="3600" b="0" dirty="0" smtClean="0">
              <a:latin typeface="Frutiger LT Std 4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1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6">
      <a:dk1>
        <a:srgbClr val="48486A"/>
      </a:dk1>
      <a:lt1>
        <a:srgbClr val="FFFFFF"/>
      </a:lt1>
      <a:dk2>
        <a:srgbClr val="000099"/>
      </a:dk2>
      <a:lt2>
        <a:srgbClr val="F8F8F8"/>
      </a:lt2>
      <a:accent1>
        <a:srgbClr val="6699FF"/>
      </a:accent1>
      <a:accent2>
        <a:srgbClr val="0000FF"/>
      </a:accent2>
      <a:accent3>
        <a:srgbClr val="AAAACA"/>
      </a:accent3>
      <a:accent4>
        <a:srgbClr val="DADADA"/>
      </a:accent4>
      <a:accent5>
        <a:srgbClr val="B8CAFF"/>
      </a:accent5>
      <a:accent6>
        <a:srgbClr val="0000E7"/>
      </a:accent6>
      <a:hlink>
        <a:srgbClr val="3DCCFF"/>
      </a:hlink>
      <a:folHlink>
        <a:srgbClr val="CCECFF"/>
      </a:folHlink>
    </a:clrScheme>
    <a:fontScheme name="Glass 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7037</TotalTime>
  <Words>284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Glass Layers</vt:lpstr>
      <vt:lpstr>10_Office Theme</vt:lpstr>
      <vt:lpstr> Spiritual Gifts –  Are you using yours?</vt:lpstr>
      <vt:lpstr>What are “spiritual gifts”?</vt:lpstr>
      <vt:lpstr> We are created by God to uniquely serve Him.</vt:lpstr>
      <vt:lpstr>Slide 4</vt:lpstr>
      <vt:lpstr>Slide 5</vt:lpstr>
      <vt:lpstr> Expected to give their best in service.</vt:lpstr>
      <vt:lpstr>  Rewarded based on faithful service or lack thereof.</vt:lpstr>
      <vt:lpstr>  Faithlessness rewarded</vt:lpstr>
    </vt:vector>
  </TitlesOfParts>
  <Company>Bethany Lane Baptist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Kip Smith</dc:creator>
  <cp:lastModifiedBy>av</cp:lastModifiedBy>
  <cp:revision>94</cp:revision>
  <cp:lastPrinted>2013-02-02T22:18:45Z</cp:lastPrinted>
  <dcterms:created xsi:type="dcterms:W3CDTF">2005-12-18T19:26:20Z</dcterms:created>
  <dcterms:modified xsi:type="dcterms:W3CDTF">2013-02-03T12:51:35Z</dcterms:modified>
</cp:coreProperties>
</file>